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4" r:id="rId1"/>
    <p:sldMasterId id="2147483775" r:id="rId2"/>
  </p:sldMasterIdLst>
  <p:notesMasterIdLst>
    <p:notesMasterId r:id="rId17"/>
  </p:notesMasterIdLst>
  <p:sldIdLst>
    <p:sldId id="256" r:id="rId3"/>
    <p:sldId id="348" r:id="rId4"/>
    <p:sldId id="335" r:id="rId5"/>
    <p:sldId id="351" r:id="rId6"/>
    <p:sldId id="349" r:id="rId7"/>
    <p:sldId id="347" r:id="rId8"/>
    <p:sldId id="352" r:id="rId9"/>
    <p:sldId id="353" r:id="rId10"/>
    <p:sldId id="354" r:id="rId11"/>
    <p:sldId id="355" r:id="rId12"/>
    <p:sldId id="357" r:id="rId13"/>
    <p:sldId id="271" r:id="rId14"/>
    <p:sldId id="344" r:id="rId15"/>
    <p:sldId id="345" r:id="rId1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8"/>
      <p:bold r:id="rId19"/>
    </p:embeddedFont>
    <p:embeddedFont>
      <p:font typeface="Inconsolata" pitchFamily="1" charset="0"/>
      <p:regular r:id="rId20"/>
      <p:bold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bold r:id="rId35"/>
      <p:italic r:id="rId36"/>
      <p:boldItalic r:id="rId37"/>
    </p:embeddedFont>
    <p:embeddedFont>
      <p:font typeface="Roboto Thin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64">
          <p15:clr>
            <a:srgbClr val="A4A3A4"/>
          </p15:clr>
        </p15:guide>
        <p15:guide id="2" pos="5595">
          <p15:clr>
            <a:srgbClr val="9AA0A6"/>
          </p15:clr>
        </p15:guide>
        <p15:guide id="3" orient="horz" pos="169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4" autoAdjust="0"/>
  </p:normalViewPr>
  <p:slideViewPr>
    <p:cSldViewPr snapToGrid="0">
      <p:cViewPr varScale="1">
        <p:scale>
          <a:sx n="94" d="100"/>
          <a:sy n="94" d="100"/>
        </p:scale>
        <p:origin x="408" y="56"/>
      </p:cViewPr>
      <p:guideLst>
        <p:guide pos="864"/>
        <p:guide pos="5595"/>
        <p:guide orient="horz" pos="16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6ed13b8658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6ed13b8658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https://alkaline-ml.com/pmdarima/modules/generated/pmdarima.arima.auto_arima.html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98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164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6035b0666f_1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6035b0666f_1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6035b0666f_1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6035b0666f_1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8174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6035b0666f_1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6035b0666f_1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37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g60385e6a2b_0_2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" name="Google Shape;3242;g60385e6a2b_0_2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66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6035b0666f_1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6035b0666f_1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64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6035b0666f_1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6035b0666f_1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846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58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6035b0666f_1_2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6035b0666f_1_2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68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790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https://alkaline-ml.com/pmdarima/modules/generated/pmdarima.arima.auto_arima.html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972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60385e6a2b_0_2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60385e6a2b_0_2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47. Bullets 1–8 (Gray)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3" name="Google Shape;96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4" name="Google Shape;96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2" name="Google Shape;982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628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48. Bullets 1–8 (Blue)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3" name="Google Shape;993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4" name="Google Shape;994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5" name="Google Shape;99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3" name="Google Shape;1013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1934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49. Fist to Five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5" name="Google Shape;1025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6" name="Google Shape;10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8" name="Google Shape;1028;p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331353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50. Review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4" name="Google Shape;10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122970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52. Take a Break 2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2346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53. Watch a Video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1" name="Google Shape;1041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3" name="Google Shape;1043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" name="Google Shape;1044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208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54. Watch a Video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0" name="Google Shape;1050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1" name="Google Shape;1051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398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55. Peer Review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7" name="Google Shape;1057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6283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. Time to Code">
  <p:cSld name="56. Time to Code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100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57. The End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5" name="Google Shape;1065;p5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21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75" name="Google Shape;17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3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08" name="Google Shape;208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9" name="Google Shape;209;p3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2" name="Google Shape;21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3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3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3" name="Google Shape;223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6" name="Google Shape;226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9" name="Google Shape;229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3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32" name="Google Shape;232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3"/>
          <p:cNvSpPr txBox="1">
            <a:spLocks noGrp="1"/>
          </p:cNvSpPr>
          <p:nvPr>
            <p:ph type="subTitle" idx="3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5" name="Google Shape;24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" name="Google Shape;248;p3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49" name="Google Shape;249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3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52" name="Google Shape;252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3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55" name="Google Shape;25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58" name="Google Shape;258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3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3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68" name="Google Shape;268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" name="Google Shape;27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0" name="Google Shape;280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5" name="Google Shape;28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9" name="Google Shape;28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3" name="Google Shape;2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7" name="Google Shape;29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1" name="Google Shape;30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3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16" name="Google Shape;31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" name="Google Shape;31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1" name="Google Shape;321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5" name="Google Shape;32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9" name="Google Shape;3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3" name="Google Shape;333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7" name="Google Shape;33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8" name="Google Shape;3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3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52" name="Google Shape;35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57" name="Google Shape;35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3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62" name="Google Shape;36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3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67" name="Google Shape;36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3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72" name="Google Shape;37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3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77" name="Google Shape;37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3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82" name="Google Shape;38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8" name="Google Shape;38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93" name="Google Shape;39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8" name="Google Shape;39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03" name="Google Shape;40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8" name="Google Shape;40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13" name="Google Shape;41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3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8" name="Google Shape;41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3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23" name="Google Shape;423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3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8" name="Google Shape;428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4" name="Google Shape;4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6" name="Google Shape;43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9" name="Google Shape;439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3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44" name="Google Shape;444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9" name="Google Shape;449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54" name="Google Shape;454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3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59" name="Google Shape;459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3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3" name="Google Shape;463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64" name="Google Shape;464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3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69" name="Google Shape;469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74" name="Google Shape;474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0" name="Google Shape;48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4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85" name="Google Shape;485;p4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86" name="Google Shape;486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89" name="Google Shape;489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4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93" name="Google Shape;493;p4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94" name="Google Shape;494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3" name="Google Shape;50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41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4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4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12" name="Google Shape;512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4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4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41"/>
          <p:cNvSpPr txBox="1">
            <a:spLocks noGrp="1"/>
          </p:cNvSpPr>
          <p:nvPr>
            <p:ph type="subTitle" idx="7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41"/>
          <p:cNvSpPr txBox="1">
            <a:spLocks noGrp="1"/>
          </p:cNvSpPr>
          <p:nvPr>
            <p:ph type="subTitle" idx="8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1" name="Google Shape;521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25" name="Google Shape;525;p4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0" name="Google Shape;530;p4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1" name="Google Shape;531;p4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6" name="Google Shape;536;p4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4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4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8" name="Google Shape;548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Google Shape;550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4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6" name="Google Shape;566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4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6" name="Google Shape;57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2" name="Google Shape;60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4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4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4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2" name="Google Shape;612;p4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0" name="Google Shape;6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4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4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2" name="Google Shape;63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1" name="Google Shape;64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3" name="Google Shape;643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4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4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4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3" name="Google Shape;65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3" name="Google Shape;683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5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5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5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5" name="Google Shape;695;p5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4" name="Google Shape;704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5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5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5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5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5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9" name="Google Shape;729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5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5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5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5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3" name="Google Shape;75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5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5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5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5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5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6" name="Google Shape;766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6" name="Google Shape;776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5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5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5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5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5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0" name="Google Shape;790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0" name="Google Shape;800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Google Shape;802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5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6" name="Google Shape;81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27" name="Google Shape;82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Google Shape;829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5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43" name="Google Shape;843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54" name="Google Shape;854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6" name="Google Shape;856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5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0" name="Google Shape;870;p5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5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5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5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1" name="Google Shape;88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5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7" name="Google Shape;897;p5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7" name="Google Shape;90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8" name="Google Shape;90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6" name="Google Shape;92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7" name="Google Shape;93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9" name="Google Shape;939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6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6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6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6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6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6" name="Google Shape;956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7" name="Google Shape;96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6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6" name="Google Shape;986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97" name="Google Shape;997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9" name="Google Shape;999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6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0" name="Google Shape;1010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4" name="Google Shape;1014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6" name="Google Shape;1016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28" name="Google Shape;10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6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6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5" name="Google Shape;10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6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6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4" name="Google Shape;1044;p6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6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6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" name="Google Shape;9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FFFFFF"/>
                </a:solidFill>
              </a:defRPr>
            </a:lvl1pPr>
            <a:lvl2pPr lvl="1" algn="r" rtl="0">
              <a:buNone/>
              <a:defRPr sz="600">
                <a:solidFill>
                  <a:srgbClr val="FFFFFF"/>
                </a:solidFill>
              </a:defRPr>
            </a:lvl2pPr>
            <a:lvl3pPr lvl="2" algn="r" rtl="0">
              <a:buNone/>
              <a:defRPr sz="600">
                <a:solidFill>
                  <a:srgbClr val="FFFFFF"/>
                </a:solidFill>
              </a:defRPr>
            </a:lvl3pPr>
            <a:lvl4pPr lvl="3" algn="r" rtl="0">
              <a:buNone/>
              <a:defRPr sz="600">
                <a:solidFill>
                  <a:srgbClr val="FFFFFF"/>
                </a:solidFill>
              </a:defRPr>
            </a:lvl4pPr>
            <a:lvl5pPr lvl="4" algn="r" rtl="0">
              <a:buNone/>
              <a:defRPr sz="600">
                <a:solidFill>
                  <a:srgbClr val="FFFFFF"/>
                </a:solidFill>
              </a:defRPr>
            </a:lvl5pPr>
            <a:lvl6pPr lvl="5" algn="r" rtl="0">
              <a:buNone/>
              <a:defRPr sz="600">
                <a:solidFill>
                  <a:srgbClr val="FFFFFF"/>
                </a:solidFill>
              </a:defRPr>
            </a:lvl6pPr>
            <a:lvl7pPr lvl="6" algn="r" rtl="0">
              <a:buNone/>
              <a:defRPr sz="600">
                <a:solidFill>
                  <a:srgbClr val="FFFFFF"/>
                </a:solidFill>
              </a:defRPr>
            </a:lvl7pPr>
            <a:lvl8pPr lvl="7" algn="r" rtl="0">
              <a:buNone/>
              <a:defRPr sz="600">
                <a:solidFill>
                  <a:srgbClr val="FFFFFF"/>
                </a:solidFill>
              </a:defRPr>
            </a:lvl8pPr>
            <a:lvl9pPr lvl="8" algn="r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6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1" name="Google Shape;1051;p6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2" name="Google Shape;1052;p6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6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6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6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8" name="Google Shape;1058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6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1. Title Slide: Web Developmen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9829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2. Title Slide: UX/UI Desig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664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3. Title Slide: Cybersecurity 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058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4. Title Slide:Data Analytics and Visualiza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729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5. Title Slide: FinTech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0" y="910000"/>
            <a:ext cx="2619450" cy="224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75102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6. Title Slide:Digital Marketing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58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itle Slide:DigitalMarketing Worksheets">
  <p:cSld name="6.2 Title Slide:DigitalMarketing Workshee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 idx="2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862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" name="Google Shape;104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" name="Google Shape;106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7. Subsection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4227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8. Transition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3966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01121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10. Text with Sideba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7780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11. Call Attention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4503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12. Instructor Demonstra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2641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13. Activit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665641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14. Activity with Instructions 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" name="Google Shape;134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8" name="Google Shape;138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4489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15. Challeng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693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16. Challenge with Instruction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" name="Google Shape;154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650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2 Title Slide:DigitalMarketing Worksheets">
  <p:cSld name="CUSTOM_6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7" name="Google Shape;117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2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17. Homewor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378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18. Homework with Instructio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6" name="Google Shape;176;p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" name="Google Shape;179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338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19. Numbered 1–4 (Green)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6" name="Google Shape;186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" name="Google Shape;18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1" name="Google Shape;19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4" name="Google Shape;19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7" name="Google Shape;19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0" name="Google Shape;20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1"/>
          <p:cNvSpPr txBox="1">
            <a:spLocks noGrp="1"/>
          </p:cNvSpPr>
          <p:nvPr>
            <p:ph type="subTitle" idx="3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519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20. Numbered 1–5 (Green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" name="Google Shape;215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8" name="Google Shape;218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" name="Google Shape;221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4" name="Google Shape;224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" name="Google Shape;225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7" name="Google Shape;227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7" name="Google Shape;237;p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793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21. Numbered 1–6 (Gray)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5" name="Google Shape;245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" name="Google Shape;247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" name="Google Shape;257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22. Numbered 1–6 (Blue)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2" name="Google Shape;282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" name="Google Shape;28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6" name="Google Shape;286;p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7" name="Google Shape;28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2" name="Google Shape;29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6" name="Google Shape;296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0" name="Google Shape;30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4" name="Google Shape;3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8" name="Google Shape;30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481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23. Numbered 1–7 (Gray)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" name="Google Shape;31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" name="Google Shape;32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3" name="Google Shape;323;p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4" name="Google Shape;32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9" name="Google Shape;32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" name="Google Shape;33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9" name="Google Shape;33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4" name="Google Shape;34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9" name="Google Shape;349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4" name="Google Shape;35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6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24. Numbered 1–8 (Gray)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0" name="Google Shape;360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6" name="Google Shape;36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71" name="Google Shape;37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6" name="Google Shape;37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81" name="Google Shape;38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6" name="Google Shape;38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91" name="Google Shape;39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6" name="Google Shape;396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01" name="Google Shape;4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45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25. Numbered 1–8 (Green)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7" name="Google Shape;40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9" name="Google Shape;40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13" name="Google Shape;413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8" name="Google Shape;418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23" name="Google Shape;423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8" name="Google Shape;428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3" name="Google Shape;433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8" name="Google Shape;438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3" name="Google Shape;443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3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26. Numbered 1–3 (Green)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4" name="Google Shape;45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" name="Google Shape;455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6" name="Google Shape;456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8"/>
          <p:cNvSpPr txBox="1">
            <a:spLocks noGrp="1"/>
          </p:cNvSpPr>
          <p:nvPr>
            <p:ph type="subTitle" idx="3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1" name="Google Shape;461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64" name="Google Shape;464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68" name="Google Shape;468;p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9" name="Google Shape;46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20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27. Numbered 1–2 (Blue)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8" name="Google Shape;478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" name="Google Shape;479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0" name="Google Shape;480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1" name="Google Shape;481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9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8" name="Google Shape;488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9" name="Google Shape;489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9"/>
          <p:cNvSpPr txBox="1">
            <a:spLocks noGrp="1"/>
          </p:cNvSpPr>
          <p:nvPr>
            <p:ph type="subTitle" idx="7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9"/>
          <p:cNvSpPr txBox="1">
            <a:spLocks noGrp="1"/>
          </p:cNvSpPr>
          <p:nvPr>
            <p:ph type="subTitle" idx="8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238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28. Numbered 1–5 (Grey)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7" name="Google Shape;497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9" name="Google Shape;499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7" name="Google Shape;507;p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7770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29. Bullets 1–4 (Greens)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5" name="Google Shape;52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7" name="Google Shape;52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6" name="Google Shape;53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290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30. Bullets 1–4 (Yellow/Green)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4" name="Google Shape;54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5" name="Google Shape;54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6" name="Google Shape;54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7" name="Google Shape;54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5" name="Google Shape;55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947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31. Bullets 1–4 (Gray)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3" name="Google Shape;56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5" name="Google Shape;56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4" name="Google Shape;574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765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32. Bullets 1–4 (Blue)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2" name="Google Shape;582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Google Shape;583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4" name="Google Shape;584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3" name="Google Shape;593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488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33. Bullets 1–5 (Green)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1" name="Google Shape;601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3" name="Google Shape;60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4" name="Google Shape;614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96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34. Bullets 1–5 (Green/Yellow)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3" name="Google Shape;623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4" name="Google Shape;624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5" name="Google Shape;62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6" name="Google Shape;626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36" name="Google Shape;63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35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35. Bullets 1–5 (Gray)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45" name="Google Shape;64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7" name="Google Shape;64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8" name="Google Shape;658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914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36. Bullets 1–5 (Blue)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7" name="Google Shape;667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9" name="Google Shape;669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80" name="Google Shape;680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604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37. Bullets 1–6 (Green)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9" name="Google Shape;689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0" name="Google Shape;690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1" name="Google Shape;6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2" name="Google Shape;692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4" name="Google Shape;704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833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38. Bullets 1–6 (Yellow/Green)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Google Shape;715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6" name="Google Shape;716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9" name="Google Shape;72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64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39. Bullets 1–6 (Gray)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9" name="Google Shape;739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Google Shape;740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1" name="Google Shape;74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Google Shape;742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4" name="Google Shape;754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1251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40. Bullets 1–6 (Blue)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4" name="Google Shape;764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5" name="Google Shape;765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9" name="Google Shape;779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031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41. Bullets 1–7 (Green)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9" name="Google Shape;789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1" name="Google Shape;791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6" name="Google Shape;80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24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42. Bullets 1–7 (Yellow/Green)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7" name="Google Shape;817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9" name="Google Shape;819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4" name="Google Shape;83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17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43. Bullets 1–7 (Gray)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5" name="Google Shape;845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079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44. Bullets 1–7 (Blue)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2" name="Google Shape;872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3" name="Google Shape;87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5" name="Google Shape;87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Google Shape;876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097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45. Bullets 1–8 (Green)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0" name="Google Shape;90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1" name="Google Shape;90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2" name="Google Shape;90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0" name="Google Shape;92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9098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46. Bullets 1–8 (Yellow/Green)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1" name="Google Shape;93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2" name="Google Shape;93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951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55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3" Type="http://schemas.openxmlformats.org/officeDocument/2006/relationships/slideLayout" Target="../slideLayouts/slideLayout105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56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54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57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52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1" r:id="rId30"/>
    <p:sldLayoutId id="2147483692" r:id="rId31"/>
    <p:sldLayoutId id="2147483693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40989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  <p:sldLayoutId id="2147483827" r:id="rId52"/>
    <p:sldLayoutId id="2147483828" r:id="rId53"/>
    <p:sldLayoutId id="2147483829" r:id="rId54"/>
    <p:sldLayoutId id="2147483830" r:id="rId55"/>
    <p:sldLayoutId id="2147483831" r:id="rId56"/>
    <p:sldLayoutId id="2147483832" r:id="rId57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3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</p:spPr>
        <p:txBody>
          <a:bodyPr spcFirstLastPara="1" wrap="square" lIns="0" tIns="9125" rIns="1188700" bIns="0" anchor="ctr" anchorCtr="0">
            <a:noAutofit/>
          </a:bodyPr>
          <a:lstStyle/>
          <a:p>
            <a:pPr lvl="0"/>
            <a:r>
              <a:rPr lang="en-US"/>
              <a:t>Lesson 10.2</a:t>
            </a:r>
          </a:p>
        </p:txBody>
      </p:sp>
      <p:sp>
        <p:nvSpPr>
          <p:cNvPr id="2136" name="Google Shape;2136;p13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lvl="0"/>
            <a:r>
              <a:rPr lang="en-US"/>
              <a:t>Time Series Statistical Models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23B30C-7822-4555-BD9C-01C2B5B006B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0" y="-11284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Combination of Models</a:t>
            </a:r>
            <a:endParaRPr dirty="0"/>
          </a:p>
        </p:txBody>
      </p:sp>
      <p:sp>
        <p:nvSpPr>
          <p:cNvPr id="3298" name="Google Shape;329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ARIMAX and SARIMAX models">
            <a:extLst>
              <a:ext uri="{FF2B5EF4-FFF2-40B4-BE49-F238E27FC236}">
                <a16:creationId xmlns:a16="http://schemas.microsoft.com/office/drawing/2014/main" id="{E8324A9C-555F-45B0-BE11-15B109D3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07" y="717972"/>
            <a:ext cx="6975532" cy="40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70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fell"/>
              </a:rPr>
              <a:t>ARIMA-GARCH forecasting with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28004-75C8-4CCF-8E6B-9A0385D7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8" y="2187788"/>
            <a:ext cx="3905366" cy="2634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2D3F9B-23BA-4B7E-8B28-C11D3690A3CB}"/>
              </a:ext>
            </a:extLst>
          </p:cNvPr>
          <p:cNvSpPr txBox="1"/>
          <p:nvPr/>
        </p:nvSpPr>
        <p:spPr>
          <a:xfrm>
            <a:off x="172720" y="735536"/>
            <a:ext cx="838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32629"/>
                </a:solidFill>
                <a:effectLst/>
                <a:latin typeface="+mn-lt"/>
              </a:rPr>
              <a:t>Time series is first fitted with a conditional mean model like AR or ARMA and ARCH/GARCH model </a:t>
            </a:r>
            <a:r>
              <a:rPr lang="en-US" dirty="0">
                <a:latin typeface="+mn-lt"/>
              </a:rPr>
              <a:t>is applied to the residuals of the fitted AR/ARMA model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Fit an ARMA-GARCH model in one shot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Transform the original prices Pt to logarithmic returns rt:=ln(Pt)−ln(Pt−1) and then employ a GARCH model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BCE5F-F944-4BC6-97FF-EA6376406712}"/>
              </a:ext>
            </a:extLst>
          </p:cNvPr>
          <p:cNvSpPr txBox="1"/>
          <p:nvPr/>
        </p:nvSpPr>
        <p:spPr>
          <a:xfrm>
            <a:off x="4480560" y="2410613"/>
            <a:ext cx="38235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ARMA is a mean model, whereas GARCH is a variance model.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If the underlying time series is known to be 0 mean, then we can apply GARCH directly.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Otherwise the mean needs to be estimated. If not, the dynamics of mean will leak into variance estimation and we will not be able to distinguish them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45"/>
          <p:cNvSpPr txBox="1">
            <a:spLocks noGrp="1"/>
          </p:cNvSpPr>
          <p:nvPr>
            <p:ph type="title"/>
          </p:nvPr>
        </p:nvSpPr>
        <p:spPr>
          <a:xfrm>
            <a:off x="126218" y="1547563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sp>
        <p:nvSpPr>
          <p:cNvPr id="2315" name="Google Shape;2315;p14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41"/>
          <p:cNvSpPr txBox="1">
            <a:spLocks noGrp="1"/>
          </p:cNvSpPr>
          <p:nvPr>
            <p:ph type="title"/>
          </p:nvPr>
        </p:nvSpPr>
        <p:spPr>
          <a:xfrm>
            <a:off x="-12300" y="28577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/>
              <a:t>Homework -</a:t>
            </a:r>
            <a:r>
              <a:rPr lang="en-US" b="1" i="0" dirty="0">
                <a:effectLst/>
                <a:latin typeface="-apple-system"/>
              </a:rPr>
              <a:t>Time-Series Forecasting</a:t>
            </a:r>
            <a:br>
              <a:rPr lang="en-US" b="1" i="0" dirty="0">
                <a:effectLst/>
                <a:latin typeface="-apple-system"/>
              </a:rPr>
            </a:br>
            <a:endParaRPr dirty="0"/>
          </a:p>
        </p:txBody>
      </p:sp>
      <p:sp>
        <p:nvSpPr>
          <p:cNvPr id="2281" name="Google Shape;228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55D13-E73D-46B9-A6A6-3D4F836A2106}"/>
              </a:ext>
            </a:extLst>
          </p:cNvPr>
          <p:cNvSpPr txBox="1"/>
          <p:nvPr/>
        </p:nvSpPr>
        <p:spPr>
          <a:xfrm>
            <a:off x="536027" y="1040775"/>
            <a:ext cx="8103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dirty="0"/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C3A6073D-E035-41C7-8AF9-2EAAD2F786B0}"/>
              </a:ext>
            </a:extLst>
          </p:cNvPr>
          <p:cNvGraphicFramePr>
            <a:graphicFrameLocks noGrp="1"/>
          </p:cNvGraphicFramePr>
          <p:nvPr/>
        </p:nvGraphicFramePr>
        <p:xfrm>
          <a:off x="434014" y="770709"/>
          <a:ext cx="7519815" cy="41529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9815">
                  <a:extLst>
                    <a:ext uri="{9D8B030D-6E8A-4147-A177-3AD203B41FA5}">
                      <a16:colId xmlns:a16="http://schemas.microsoft.com/office/drawing/2014/main" val="331630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b="1" i="0" dirty="0">
                          <a:effectLst/>
                          <a:latin typeface="-apple-system"/>
                        </a:rPr>
                        <a:t>Time-Series Forecasting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i="0" dirty="0">
                          <a:effectLst/>
                          <a:latin typeface="-apple-system"/>
                        </a:rPr>
                        <a:t>Load historical Dollar-Yen exchange rate futures data</a:t>
                      </a:r>
                      <a:endParaRPr lang="en-US" sz="1100" b="1" dirty="0">
                        <a:latin typeface="-apple-system"/>
                      </a:endParaRPr>
                    </a:p>
                    <a:p>
                      <a:r>
                        <a:rPr lang="en-US" sz="1100" dirty="0" err="1"/>
                        <a:t>yen_futures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dirty="0" err="1"/>
                        <a:t>pd.read_csv</a:t>
                      </a:r>
                      <a:r>
                        <a:rPr lang="en-US" sz="1100" dirty="0"/>
                        <a:t>(</a:t>
                      </a:r>
                    </a:p>
                    <a:p>
                      <a:r>
                        <a:rPr lang="en-US" sz="1100" dirty="0"/>
                        <a:t>    Path("yen.csv"), </a:t>
                      </a:r>
                      <a:r>
                        <a:rPr lang="en-US" sz="1100" dirty="0" err="1"/>
                        <a:t>index_col</a:t>
                      </a:r>
                      <a:r>
                        <a:rPr lang="en-US" sz="1100" dirty="0"/>
                        <a:t>="Date", </a:t>
                      </a:r>
                      <a:r>
                        <a:rPr lang="en-US" sz="1100" dirty="0" err="1"/>
                        <a:t>infer_datetime_format</a:t>
                      </a:r>
                      <a:r>
                        <a:rPr lang="en-US" sz="1100" dirty="0"/>
                        <a:t>=True, </a:t>
                      </a:r>
                      <a:r>
                        <a:rPr lang="en-US" sz="1100" dirty="0" err="1"/>
                        <a:t>parse_dates</a:t>
                      </a:r>
                      <a:r>
                        <a:rPr lang="en-US" sz="1100" dirty="0"/>
                        <a:t>=True</a:t>
                      </a:r>
                    </a:p>
                    <a:p>
                      <a:r>
                        <a:rPr lang="en-US" sz="1100" dirty="0"/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2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# Trim the dataset to begin on January 1st, 1990</a:t>
                      </a:r>
                    </a:p>
                    <a:p>
                      <a:r>
                        <a:rPr lang="en-US" sz="1100" dirty="0" err="1"/>
                        <a:t>yen_futures</a:t>
                      </a:r>
                      <a:r>
                        <a:rPr lang="en-US" sz="1100" dirty="0"/>
                        <a:t> = </a:t>
                      </a:r>
                      <a:r>
                        <a:rPr lang="en-US" sz="1100" dirty="0" err="1"/>
                        <a:t>yen_futures.loc</a:t>
                      </a:r>
                      <a:r>
                        <a:rPr lang="en-US" sz="1100" dirty="0"/>
                        <a:t>["1990-01-01":, :]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03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Plot just the "Settle" column from the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dataframe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Identify Trends – 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Is there long-term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stengthening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or weakening of the Japanese Yen against the Dollar?</a:t>
                      </a:r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there any trends 1-3 years vs daily?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45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Apply the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Hodrick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-Prescott Filter by decomposing the "Settle" price into two separate series: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#HP filter extracts the trend to enable smoothing effect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9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Create a </a:t>
                      </a:r>
                      <a:r>
                        <a:rPr lang="en-US" sz="11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dataframe</a:t>
                      </a:r>
                      <a:r>
                        <a:rPr lang="en-US" sz="11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just the settle price, and add columns for "noise" and "trend" series from above:</a:t>
                      </a: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futures_decomp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=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yen_futures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[["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Settle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"]].copy()</a:t>
                      </a: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futures_decomp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["noise"] =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ts_noise</a:t>
                      </a:r>
                      <a:endParaRPr lang="fr-FR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futures_decomp</a:t>
                      </a:r>
                      <a:r>
                        <a:rPr lang="fr-FR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["trend"] = </a:t>
                      </a:r>
                      <a:r>
                        <a:rPr lang="fr-FR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ts_trend</a:t>
                      </a: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Plot the Settle Price vs. the Trend for 2015 to the present</a:t>
                      </a: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Are there any short term fluctuations that deviate around this trend.</a:t>
                      </a: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E.g. When the “Settle” price deviates far below the “Trend” 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Yen is temporarily more undervalued than it should be (short-term buying opportunity).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04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73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41"/>
          <p:cNvSpPr txBox="1">
            <a:spLocks noGrp="1"/>
          </p:cNvSpPr>
          <p:nvPr>
            <p:ph type="title"/>
          </p:nvPr>
        </p:nvSpPr>
        <p:spPr>
          <a:xfrm>
            <a:off x="0" y="-174623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/>
              <a:t>Homework -</a:t>
            </a:r>
            <a:r>
              <a:rPr lang="en-US" b="1" i="0" dirty="0">
                <a:effectLst/>
                <a:latin typeface="-apple-system"/>
              </a:rPr>
              <a:t>Time-Series Forecasting</a:t>
            </a:r>
            <a:br>
              <a:rPr lang="en-US" b="1" i="0" dirty="0">
                <a:effectLst/>
                <a:latin typeface="-apple-system"/>
              </a:rPr>
            </a:br>
            <a:endParaRPr dirty="0"/>
          </a:p>
        </p:txBody>
      </p:sp>
      <p:sp>
        <p:nvSpPr>
          <p:cNvPr id="2281" name="Google Shape;228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55D13-E73D-46B9-A6A6-3D4F836A2106}"/>
              </a:ext>
            </a:extLst>
          </p:cNvPr>
          <p:cNvSpPr txBox="1"/>
          <p:nvPr/>
        </p:nvSpPr>
        <p:spPr>
          <a:xfrm>
            <a:off x="536027" y="1040775"/>
            <a:ext cx="8103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dirty="0"/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C3A6073D-E035-41C7-8AF9-2EAAD2F78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73598"/>
              </p:ext>
            </p:extLst>
          </p:nvPr>
        </p:nvGraphicFramePr>
        <p:xfrm>
          <a:off x="446314" y="567509"/>
          <a:ext cx="7519815" cy="24053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19815">
                  <a:extLst>
                    <a:ext uri="{9D8B030D-6E8A-4147-A177-3AD203B41FA5}">
                      <a16:colId xmlns:a16="http://schemas.microsoft.com/office/drawing/2014/main" val="331630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b="1" i="0" dirty="0">
                          <a:effectLst/>
                          <a:latin typeface="-apple-system"/>
                        </a:rPr>
                        <a:t>Time-Series Forecasting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1" dirty="0"/>
                        <a:t>Forecasting Returns using an ARMA Model</a:t>
                      </a:r>
                    </a:p>
                    <a:p>
                      <a:r>
                        <a:rPr lang="en-US" sz="1100" dirty="0"/>
                        <a:t>returns = (</a:t>
                      </a:r>
                      <a:r>
                        <a:rPr lang="en-US" sz="1100" dirty="0" err="1"/>
                        <a:t>yen_futures</a:t>
                      </a:r>
                      <a:r>
                        <a:rPr lang="en-US" sz="1100" dirty="0"/>
                        <a:t>[["Settle"]].</a:t>
                      </a:r>
                      <a:r>
                        <a:rPr lang="en-US" sz="1100" dirty="0" err="1"/>
                        <a:t>pct_change</a:t>
                      </a:r>
                      <a:r>
                        <a:rPr lang="en-US" sz="1100" dirty="0"/>
                        <a:t>() * 100)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#Replace inf and -inf with 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, and then select non-null rows.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returns =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returns.replace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(-np.inf,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np.nan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).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dropna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2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# Estimate and ARMA model using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statsmodels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(use order=(2, 1))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#Model, Fit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=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sm.tsa.ARMA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(returns, order=(2, 1))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58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#How to evaluate the model using summary()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03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  <a:p>
                      <a:r>
                        <a:rPr lang="en-US" sz="1100" dirty="0"/>
                        <a:t>model = ARIMA(</a:t>
                      </a:r>
                      <a:r>
                        <a:rPr lang="en-US" sz="1100" dirty="0" err="1"/>
                        <a:t>yen_futures</a:t>
                      </a:r>
                      <a:r>
                        <a:rPr lang="en-US" sz="1100" dirty="0"/>
                        <a:t>[["Settle"]], order=(5, 1, 1))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26878"/>
                  </a:ext>
                </a:extLst>
              </a:tr>
            </a:tbl>
          </a:graphicData>
        </a:graphic>
      </p:graphicFrame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F0C87E2-2979-4CD2-8006-E9F6F525CD36}"/>
              </a:ext>
            </a:extLst>
          </p:cNvPr>
          <p:cNvSpPr/>
          <p:nvPr/>
        </p:nvSpPr>
        <p:spPr>
          <a:xfrm>
            <a:off x="4949372" y="1357673"/>
            <a:ext cx="1611085" cy="307776"/>
          </a:xfrm>
          <a:prstGeom prst="wedgeRoundRectCallout">
            <a:avLst>
              <a:gd name="adj1" fmla="val -61712"/>
              <a:gd name="adj2" fmla="val -4063"/>
              <a:gd name="adj3" fmla="val 16667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ARMA with order (2,1)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133B0AF-8B50-4D89-880A-B74A1823CEB2}"/>
              </a:ext>
            </a:extLst>
          </p:cNvPr>
          <p:cNvSpPr/>
          <p:nvPr/>
        </p:nvSpPr>
        <p:spPr>
          <a:xfrm>
            <a:off x="4833258" y="2539192"/>
            <a:ext cx="1995713" cy="307776"/>
          </a:xfrm>
          <a:prstGeom prst="wedgeRoundRectCallout">
            <a:avLst>
              <a:gd name="adj1" fmla="val -61712"/>
              <a:gd name="adj2" fmla="val -4063"/>
              <a:gd name="adj3" fmla="val 16667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ARIMA with order=(5, 1, 1)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62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185"/>
          <p:cNvSpPr txBox="1">
            <a:spLocks noGrp="1"/>
          </p:cNvSpPr>
          <p:nvPr>
            <p:ph type="title"/>
          </p:nvPr>
        </p:nvSpPr>
        <p:spPr>
          <a:xfrm>
            <a:off x="-101593" y="25412"/>
            <a:ext cx="9156300" cy="481213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05 </a:t>
            </a:r>
            <a: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  <a:t>Build Loan Approver - </a:t>
            </a:r>
            <a:r>
              <a:rPr lang="en-US" dirty="0"/>
              <a:t>Steps in building ML Model</a:t>
            </a:r>
          </a:p>
        </p:txBody>
      </p:sp>
      <p:pic>
        <p:nvPicPr>
          <p:cNvPr id="9" name="Picture 2" descr="Machine Learning Process">
            <a:extLst>
              <a:ext uri="{FF2B5EF4-FFF2-40B4-BE49-F238E27FC236}">
                <a16:creationId xmlns:a16="http://schemas.microsoft.com/office/drawing/2014/main" id="{B6118665-A372-4319-9D9E-BC5F22FCE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59" y="922560"/>
            <a:ext cx="7561006" cy="312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95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41"/>
          <p:cNvSpPr txBox="1">
            <a:spLocks noGrp="1"/>
          </p:cNvSpPr>
          <p:nvPr>
            <p:ph type="title"/>
          </p:nvPr>
        </p:nvSpPr>
        <p:spPr>
          <a:xfrm>
            <a:off x="-12300" y="28577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Homework- Summary</a:t>
            </a:r>
            <a:endParaRPr dirty="0"/>
          </a:p>
        </p:txBody>
      </p:sp>
      <p:sp>
        <p:nvSpPr>
          <p:cNvPr id="2281" name="Google Shape;228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55D13-E73D-46B9-A6A6-3D4F836A2106}"/>
              </a:ext>
            </a:extLst>
          </p:cNvPr>
          <p:cNvSpPr txBox="1"/>
          <p:nvPr/>
        </p:nvSpPr>
        <p:spPr>
          <a:xfrm>
            <a:off x="275895" y="756996"/>
            <a:ext cx="8544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P</a:t>
            </a:r>
            <a:r>
              <a:rPr lang="en-US" b="0" i="0" dirty="0">
                <a:effectLst/>
                <a:latin typeface="-apple-system"/>
              </a:rPr>
              <a:t>redict future movements in the value of the Japanese yen versus the U.S. dollar (future direction and risk of various currencies)</a:t>
            </a:r>
            <a:endParaRPr lang="en-US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A17D00B-CA3B-451D-A263-7653AAD32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857575"/>
              </p:ext>
            </p:extLst>
          </p:nvPr>
        </p:nvGraphicFramePr>
        <p:xfrm>
          <a:off x="323194" y="1280216"/>
          <a:ext cx="8410905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98878">
                  <a:extLst>
                    <a:ext uri="{9D8B030D-6E8A-4147-A177-3AD203B41FA5}">
                      <a16:colId xmlns:a16="http://schemas.microsoft.com/office/drawing/2014/main" val="3316304610"/>
                    </a:ext>
                  </a:extLst>
                </a:gridCol>
                <a:gridCol w="4212027">
                  <a:extLst>
                    <a:ext uri="{9D8B030D-6E8A-4147-A177-3AD203B41FA5}">
                      <a16:colId xmlns:a16="http://schemas.microsoft.com/office/drawing/2014/main" val="37201145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effectLst/>
                          <a:latin typeface="-apple-system"/>
                        </a:rPr>
                        <a:t>Time-Series Forecasting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effectLst/>
                          <a:latin typeface="-apple-system"/>
                        </a:rPr>
                        <a:t>Linear Regression Forecasting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effectLst/>
                          <a:latin typeface="-apple-system"/>
                        </a:rPr>
                        <a:t>Load historical Dollar-Yen exchange rate futures data &amp; apply time series analysis and modeling to determine whether there is any predictable behavior.</a:t>
                      </a:r>
                    </a:p>
                    <a:p>
                      <a:endParaRPr lang="en-US" sz="1200" dirty="0">
                        <a:latin typeface="-apple-system"/>
                      </a:endParaRP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Decomposition using a </a:t>
                      </a:r>
                      <a:r>
                        <a:rPr lang="en-US" sz="1200" b="0" i="0" dirty="0" err="1">
                          <a:effectLst/>
                          <a:latin typeface="-apple-system"/>
                        </a:rPr>
                        <a:t>Hodrick</a:t>
                      </a:r>
                      <a:r>
                        <a:rPr lang="en-US" sz="1200" b="0" i="0" dirty="0">
                          <a:effectLst/>
                          <a:latin typeface="-apple-system"/>
                        </a:rPr>
                        <a:t>-Prescott Filter (Decompose the Settle price into trend and noise).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Forecasting Returns using an ARMA Model.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Forecasting the Settle Price using an ARIMA Model.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Forecasting Volatility with GARCH</a:t>
                      </a:r>
                    </a:p>
                    <a:p>
                      <a:endParaRPr 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effectLst/>
                          <a:latin typeface="-apple-system"/>
                        </a:rPr>
                        <a:t>Scikit-Learn linear regression model to predict Yen futures ("settle") returns with </a:t>
                      </a:r>
                      <a:r>
                        <a:rPr lang="en-US" sz="1200" b="0" i="1" dirty="0">
                          <a:effectLst/>
                          <a:latin typeface="-apple-system"/>
                        </a:rPr>
                        <a:t>lagged</a:t>
                      </a:r>
                      <a:r>
                        <a:rPr lang="en-US" sz="1200" b="0" i="0" dirty="0">
                          <a:effectLst/>
                          <a:latin typeface="-apple-system"/>
                        </a:rPr>
                        <a:t> Yen futures returns and categorical calendar seasonal effects (e.g., day-of-week or week-of-year seasonal effects).</a:t>
                      </a:r>
                    </a:p>
                    <a:p>
                      <a:endParaRPr lang="en-US" sz="1200" dirty="0">
                        <a:latin typeface="-apple-system"/>
                      </a:endParaRP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Data Preparation (Creating Returns and Lagged Returns and splitting the data into training and testing data)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Fitting a Linear Regression Model.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Making predictions using the testing data.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Out-of-sample performance.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In-sample performance.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2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Questions from section 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Based on your time series analysis, would you buy the yen now?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Is the risk of the yen expected to increase or decrease?</a:t>
                      </a:r>
                    </a:p>
                    <a:p>
                      <a:pPr algn="l">
                        <a:buFont typeface="+mj-lt"/>
                        <a:buAutoNum type="arabicPeriod"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Based on the model evaluation, would you feel confident in using these models for trading?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Questions from section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effectLst/>
                          <a:latin typeface="-apple-system"/>
                        </a:rPr>
                        <a:t>Does this model perform better or worse on out-of-sample data compared to in-sample data?</a:t>
                      </a:r>
                    </a:p>
                    <a:p>
                      <a:endParaRPr lang="en-US" sz="12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45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33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41"/>
          <p:cNvSpPr txBox="1">
            <a:spLocks noGrp="1"/>
          </p:cNvSpPr>
          <p:nvPr>
            <p:ph type="title"/>
          </p:nvPr>
        </p:nvSpPr>
        <p:spPr>
          <a:xfrm>
            <a:off x="-195941" y="-7711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/>
              <a:t>Homework -</a:t>
            </a:r>
            <a:r>
              <a:rPr lang="en-US" b="1" i="0" dirty="0">
                <a:effectLst/>
                <a:latin typeface="-apple-system"/>
              </a:rPr>
              <a:t>Time-Series Forecasting</a:t>
            </a:r>
            <a:br>
              <a:rPr lang="en-US" b="1" i="0" dirty="0">
                <a:effectLst/>
                <a:latin typeface="-apple-system"/>
              </a:rPr>
            </a:br>
            <a:endParaRPr dirty="0"/>
          </a:p>
        </p:txBody>
      </p:sp>
      <p:sp>
        <p:nvSpPr>
          <p:cNvPr id="2281" name="Google Shape;228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55D13-E73D-46B9-A6A6-3D4F836A2106}"/>
              </a:ext>
            </a:extLst>
          </p:cNvPr>
          <p:cNvSpPr txBox="1"/>
          <p:nvPr/>
        </p:nvSpPr>
        <p:spPr>
          <a:xfrm>
            <a:off x="536027" y="1040775"/>
            <a:ext cx="8103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3A38E-EF60-420E-8E81-ABCCCB66F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45" y="832728"/>
            <a:ext cx="3723141" cy="391473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B421B242-3BBF-4927-B4BC-E3384B0FD09B}"/>
              </a:ext>
            </a:extLst>
          </p:cNvPr>
          <p:cNvSpPr/>
          <p:nvPr/>
        </p:nvSpPr>
        <p:spPr>
          <a:xfrm>
            <a:off x="3967156" y="1553028"/>
            <a:ext cx="4640817" cy="2304506"/>
          </a:xfrm>
          <a:prstGeom prst="wedgeRoundRectCallout">
            <a:avLst>
              <a:gd name="adj1" fmla="val -61712"/>
              <a:gd name="adj2" fmla="val -406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Question: Based on the p-value, is the model a good fit?</a:t>
            </a:r>
          </a:p>
          <a:p>
            <a:pPr algn="ctr"/>
            <a:endParaRPr lang="en-US" sz="1000" b="1" dirty="0">
              <a:solidFill>
                <a:schemeClr val="tx1"/>
              </a:solidFill>
            </a:endParaRPr>
          </a:p>
          <a:p>
            <a:pPr algn="l" fontAlgn="base"/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The model summary reveals a lot of information. The table in the middle is the coefficients table where the values under ‘</a:t>
            </a:r>
            <a:r>
              <a:rPr lang="en-US" sz="1100" b="0" i="0" dirty="0" err="1">
                <a:solidFill>
                  <a:srgbClr val="535353"/>
                </a:solidFill>
                <a:effectLst/>
                <a:latin typeface="raleway" pitchFamily="2" charset="0"/>
              </a:rPr>
              <a:t>coef</a:t>
            </a:r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’ are the weights of the respective terms.</a:t>
            </a:r>
          </a:p>
          <a:p>
            <a:pPr marL="171450" indent="-171450" algn="l" fontAlgn="base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535353"/>
                </a:solidFill>
                <a:latin typeface="raleway" pitchFamily="2" charset="0"/>
              </a:rPr>
              <a:t>C</a:t>
            </a:r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oefficient of the AR or MA terms </a:t>
            </a:r>
          </a:p>
          <a:p>
            <a:pPr marL="171450" indent="-171450" algn="l" fontAlgn="base">
              <a:buFont typeface="Wingdings" panose="05000000000000000000" pitchFamily="2" charset="2"/>
              <a:buChar char="§"/>
            </a:pPr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P-Value in ‘P&gt;|z|’ column should ideally be less than 0.05 for the respective X to be significant.</a:t>
            </a:r>
          </a:p>
          <a:p>
            <a:pPr algn="ctr"/>
            <a:endParaRPr lang="en-US" sz="1000" dirty="0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Resolution – If your model is not performing well, you need to add additional input variables or adjust the lag order (Underfitting)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F0C87E2-2979-4CD2-8006-E9F6F525CD36}"/>
              </a:ext>
            </a:extLst>
          </p:cNvPr>
          <p:cNvSpPr/>
          <p:nvPr/>
        </p:nvSpPr>
        <p:spPr>
          <a:xfrm>
            <a:off x="4116552" y="715415"/>
            <a:ext cx="1611085" cy="307776"/>
          </a:xfrm>
          <a:prstGeom prst="wedgeRoundRectCallout">
            <a:avLst>
              <a:gd name="adj1" fmla="val -61712"/>
              <a:gd name="adj2" fmla="val -4063"/>
              <a:gd name="adj3" fmla="val 16667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ARMA with order (2,1)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0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0" y="-11284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Underfitting - Resolution</a:t>
            </a:r>
            <a:endParaRPr dirty="0"/>
          </a:p>
        </p:txBody>
      </p:sp>
      <p:sp>
        <p:nvSpPr>
          <p:cNvPr id="3298" name="Google Shape;329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2697239-793D-49E7-BA9C-3B0607AA8517}"/>
              </a:ext>
            </a:extLst>
          </p:cNvPr>
          <p:cNvGraphicFramePr>
            <a:graphicFrameLocks noGrp="1"/>
          </p:cNvGraphicFramePr>
          <p:nvPr/>
        </p:nvGraphicFramePr>
        <p:xfrm>
          <a:off x="667034" y="847575"/>
          <a:ext cx="7740986" cy="35102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425571">
                  <a:extLst>
                    <a:ext uri="{9D8B030D-6E8A-4147-A177-3AD203B41FA5}">
                      <a16:colId xmlns:a16="http://schemas.microsoft.com/office/drawing/2014/main" val="2245909977"/>
                    </a:ext>
                  </a:extLst>
                </a:gridCol>
                <a:gridCol w="5315415">
                  <a:extLst>
                    <a:ext uri="{9D8B030D-6E8A-4147-A177-3AD203B41FA5}">
                      <a16:colId xmlns:a16="http://schemas.microsoft.com/office/drawing/2014/main" val="2232363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Category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Resolution details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5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Increasing the model complexity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Model may be underfitting simply because it is not complex enough to capture patterns in the data. 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Using a more complex model, for instance by switching from a linear to a non-linear model or by adding hidden layers to your neural network, will very often help solve underfitting.</a:t>
                      </a: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89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Adding features to training data</a:t>
                      </a:r>
                    </a:p>
                    <a:p>
                      <a:endParaRPr lang="en-US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Training data may lack the features that will make the model detect the relevant patterns to make accurate predictions. 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Adding features (new/engineered features) and complexity to your data can help overcome underfitting.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629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Increase the duration of training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Increase the number of epochs or increase the duration of training to get better results.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4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Address data noise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Remove noise from the data</a:t>
                      </a:r>
                    </a:p>
                    <a:p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300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50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41"/>
          <p:cNvSpPr txBox="1">
            <a:spLocks noGrp="1"/>
          </p:cNvSpPr>
          <p:nvPr>
            <p:ph type="title"/>
          </p:nvPr>
        </p:nvSpPr>
        <p:spPr>
          <a:xfrm>
            <a:off x="-12300" y="28577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-US" dirty="0"/>
              <a:t>Homework –</a:t>
            </a:r>
            <a:r>
              <a:rPr lang="en-US" b="1" i="0" dirty="0">
                <a:effectLst/>
                <a:latin typeface="-apple-system"/>
              </a:rPr>
              <a:t>Volatility with GARCH</a:t>
            </a:r>
            <a:br>
              <a:rPr lang="en-US" b="1" i="0" dirty="0">
                <a:effectLst/>
                <a:latin typeface="-apple-system"/>
              </a:rPr>
            </a:br>
            <a:endParaRPr dirty="0"/>
          </a:p>
        </p:txBody>
      </p:sp>
      <p:sp>
        <p:nvSpPr>
          <p:cNvPr id="2281" name="Google Shape;228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effectLst/>
                <a:latin typeface="-apple-system"/>
              </a:rPr>
              <a:t>In practice, in financial markets, it's easier to forecast volatility than it is to forecast returns or prices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55D13-E73D-46B9-A6A6-3D4F836A2106}"/>
              </a:ext>
            </a:extLst>
          </p:cNvPr>
          <p:cNvSpPr txBox="1"/>
          <p:nvPr/>
        </p:nvSpPr>
        <p:spPr>
          <a:xfrm>
            <a:off x="536027" y="1040775"/>
            <a:ext cx="8103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-apple-system"/>
            </a:endParaRPr>
          </a:p>
          <a:p>
            <a:endParaRPr lang="en-US" dirty="0">
              <a:latin typeface="-apple-system"/>
            </a:endParaRPr>
          </a:p>
          <a:p>
            <a:endParaRPr lang="en-US" dirty="0"/>
          </a:p>
        </p:txBody>
      </p:sp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C3A6073D-E035-41C7-8AF9-2EAAD2F78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579309"/>
              </p:ext>
            </p:extLst>
          </p:nvPr>
        </p:nvGraphicFramePr>
        <p:xfrm>
          <a:off x="434014" y="770709"/>
          <a:ext cx="8027815" cy="37058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27815">
                  <a:extLst>
                    <a:ext uri="{9D8B030D-6E8A-4147-A177-3AD203B41FA5}">
                      <a16:colId xmlns:a16="http://schemas.microsoft.com/office/drawing/2014/main" val="331630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50" b="1" i="0" dirty="0">
                          <a:effectLst/>
                          <a:latin typeface="-apple-system"/>
                        </a:rPr>
                        <a:t>Time-Series Forecasting</a:t>
                      </a:r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6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Rather than predicting returns, let's forecast near-term **volatility** of Japanese Yen futures returns. </a:t>
                      </a:r>
                    </a:p>
                    <a:p>
                      <a:r>
                        <a:rPr lang="en-US" sz="1100" dirty="0"/>
                        <a:t>Being able to accurately predict volatility will be extremely useful if we want to trade in derivatives or quantify our maximum loss.</a:t>
                      </a:r>
                    </a:p>
                    <a:p>
                      <a:r>
                        <a:rPr lang="en-US" sz="1100" dirty="0"/>
                        <a:t> Using futures Settle *Returns*, estimate an GARCH model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dirty="0"/>
                        <a:t> GARCH: Create an GARCH model and fit it to the returns data. Note: Set the parameters to p=2 and q=1: order=(2, 1).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dirty="0"/>
                        <a:t>Output the GARCH summary table and take note of the p-values of the lags. Based on the p-values, is the model a good fit (p &lt; 0.05)?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1100" dirty="0"/>
                        <a:t>Plot the 5-day forecast of the volatility.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525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# Estimate a GARCH model:</a:t>
                      </a:r>
                    </a:p>
                    <a:p>
                      <a:r>
                        <a:rPr lang="en-US" sz="1100" dirty="0"/>
                        <a:t>model = </a:t>
                      </a:r>
                      <a:r>
                        <a:rPr lang="en-US" sz="1100" dirty="0" err="1"/>
                        <a:t>arch.arch_model</a:t>
                      </a:r>
                      <a:r>
                        <a:rPr lang="en-US" sz="1100" dirty="0"/>
                        <a:t>(returns, mean="Zero", vol="GARCH", p=2, q=1)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03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Find the last day of the dataset</a:t>
                      </a:r>
                    </a:p>
                    <a:p>
                      <a:pPr algn="l">
                        <a:buFont typeface="+mj-lt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last_day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=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returns.index.max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().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strftime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('%Y-%m-%d')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459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# Start the forecast using the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last_day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calculated above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forecasts =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results.forecast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(start=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last_day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horizon=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forecast_horizon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79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buFont typeface="+mj-lt"/>
                        <a:buNone/>
                      </a:pPr>
                      <a:endParaRPr lang="en-US" sz="11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04828"/>
                  </a:ext>
                </a:extLst>
              </a:tr>
            </a:tbl>
          </a:graphicData>
        </a:graphic>
      </p:graphicFrame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78670AC-8184-46F5-86A6-07AF70B7F7F8}"/>
              </a:ext>
            </a:extLst>
          </p:cNvPr>
          <p:cNvSpPr/>
          <p:nvPr/>
        </p:nvSpPr>
        <p:spPr>
          <a:xfrm>
            <a:off x="1502229" y="3875314"/>
            <a:ext cx="4132655" cy="920919"/>
          </a:xfrm>
          <a:prstGeom prst="wedgeRoundRectCallout">
            <a:avLst>
              <a:gd name="adj1" fmla="val 70582"/>
              <a:gd name="adj2" fmla="val 5069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Question: Based on the p-value, is the model a good fit?</a:t>
            </a:r>
          </a:p>
          <a:p>
            <a:pPr marL="171450" indent="-171450" algn="l" fontAlgn="base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535353"/>
                </a:solidFill>
                <a:latin typeface="raleway" pitchFamily="2" charset="0"/>
              </a:rPr>
              <a:t>C</a:t>
            </a:r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oefficient of the AR or MA terms </a:t>
            </a:r>
          </a:p>
          <a:p>
            <a:pPr marL="171450" indent="-171450" algn="l" fontAlgn="base">
              <a:buFont typeface="Wingdings" panose="05000000000000000000" pitchFamily="2" charset="2"/>
              <a:buChar char="§"/>
            </a:pPr>
            <a:r>
              <a:rPr lang="en-US" sz="1100" b="0" i="0" dirty="0">
                <a:solidFill>
                  <a:srgbClr val="535353"/>
                </a:solidFill>
                <a:effectLst/>
                <a:latin typeface="raleway" pitchFamily="2" charset="0"/>
              </a:rPr>
              <a:t>P-Value in ‘P&gt;|z|’ column should ideally be less than 0.05 for the respective X to be significant.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9AF2A-8045-4C02-914E-9DFAE550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32" y="2254873"/>
            <a:ext cx="2438162" cy="2333456"/>
          </a:xfrm>
          <a:prstGeom prst="rect">
            <a:avLst/>
          </a:prstGeom>
        </p:spPr>
      </p:pic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6699F919-32D2-40B6-90ED-0725D9891F76}"/>
              </a:ext>
            </a:extLst>
          </p:cNvPr>
          <p:cNvSpPr/>
          <p:nvPr/>
        </p:nvSpPr>
        <p:spPr>
          <a:xfrm rot="988052">
            <a:off x="6508611" y="-148294"/>
            <a:ext cx="2078594" cy="1389504"/>
          </a:xfrm>
          <a:prstGeom prst="irregularSeal2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A5A68C-DC3E-4F42-8173-FDBF8B9DEA81}"/>
              </a:ext>
            </a:extLst>
          </p:cNvPr>
          <p:cNvSpPr/>
          <p:nvPr/>
        </p:nvSpPr>
        <p:spPr>
          <a:xfrm>
            <a:off x="6691086" y="-89007"/>
            <a:ext cx="1567543" cy="130256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>
                <a:solidFill>
                  <a:schemeClr val="tx1"/>
                </a:solidFill>
                <a:effectLst/>
                <a:latin typeface="-apple-system"/>
              </a:rPr>
              <a:t>In practice, in financial markets, it's easier to forecast volatility than it is to forecast returns or prices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43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0" y="-11284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Autoarima</a:t>
            </a:r>
            <a:endParaRPr dirty="0"/>
          </a:p>
        </p:txBody>
      </p:sp>
      <p:sp>
        <p:nvSpPr>
          <p:cNvPr id="3298" name="Google Shape;329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88D6F-F8D2-4BFF-A866-7612E173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86" y="793462"/>
            <a:ext cx="1849121" cy="1778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461CB-485F-49DC-A735-59BE345BC98B}"/>
              </a:ext>
            </a:extLst>
          </p:cNvPr>
          <p:cNvSpPr txBox="1"/>
          <p:nvPr/>
        </p:nvSpPr>
        <p:spPr>
          <a:xfrm>
            <a:off x="2764454" y="793462"/>
            <a:ext cx="5195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Recommends the best model based on AIC or BIC score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Need to understand and apply the parameter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Time consuming (Need CPU/GPU) – depending on the parameters provided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98034E-E1F4-46FF-A0F1-3BAF6BCEF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54" y="2026124"/>
            <a:ext cx="4364322" cy="221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0" y="-11284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Autoarima - parameters</a:t>
            </a:r>
            <a:endParaRPr dirty="0"/>
          </a:p>
        </p:txBody>
      </p:sp>
      <p:sp>
        <p:nvSpPr>
          <p:cNvPr id="3298" name="Google Shape;329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5AA7EB2-E54B-450E-A210-45A70FA3F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19021"/>
              </p:ext>
            </p:extLst>
          </p:nvPr>
        </p:nvGraphicFramePr>
        <p:xfrm>
          <a:off x="467360" y="712955"/>
          <a:ext cx="8188959" cy="39754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53231">
                  <a:extLst>
                    <a:ext uri="{9D8B030D-6E8A-4147-A177-3AD203B41FA5}">
                      <a16:colId xmlns:a16="http://schemas.microsoft.com/office/drawing/2014/main" val="1914771340"/>
                    </a:ext>
                  </a:extLst>
                </a:gridCol>
                <a:gridCol w="6735728">
                  <a:extLst>
                    <a:ext uri="{9D8B030D-6E8A-4147-A177-3AD203B41FA5}">
                      <a16:colId xmlns:a16="http://schemas.microsoft.com/office/drawing/2014/main" val="3373875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07915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time-series to which to fit the </a:t>
                      </a:r>
                      <a:r>
                        <a:rPr lang="en-US" sz="900" dirty="0">
                          <a:effectLst/>
                        </a:rPr>
                        <a:t>ARIMA</a:t>
                      </a: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estimator.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937638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 optional 2-d array of exogenous variables. Variables are used as additional features in the regression operation 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417768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seasonal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Whether to fit a seasonal ARIMA. Default is True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05336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stationary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Whether the time-series is stationary and </a:t>
                      </a:r>
                      <a:r>
                        <a:rPr lang="en-US" sz="900" dirty="0">
                          <a:effectLst/>
                        </a:rPr>
                        <a:t>d</a:t>
                      </a: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 should be set to zero.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26845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information_criterion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criterion used to select the best ARIMA model  (default=’</a:t>
                      </a: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aic</a:t>
                      </a: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’)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610231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stepwise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stepwise algorithm can be significantly faster than fitting all (or a random subset of) hyper-parameter combinations and is less likely to over-fit the model.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330080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start_p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max_p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starting value of p, the order (or number of time lags) of the auto-regressive (“AR”) model.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maximum value of p, inclusive. Must be a positive integer greater than or equal to </a:t>
                      </a: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start_p</a:t>
                      </a: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238559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start_q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max_q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starting value of q, the order of the moving-average (“MA”) model. Must be a positive integer.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maximum value of q, inclusive. Must be a positive integer greater than </a:t>
                      </a: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start_q</a:t>
                      </a: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585342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 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max_d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order of first-differencing. If None (by default), the value will automatically be selected based on the results of the test</a:t>
                      </a:r>
                    </a:p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maximum value of d, or the maximum number of non-seasonal differences. Must be a positive integer greater than or equal to 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910949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start_P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starting value of P, the order of the auto-regressive portion of the seasonal model.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662326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 &amp; </a:t>
                      </a: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max_D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order of the seasonal differencing, The maximum value of 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13393"/>
                  </a:ext>
                </a:extLst>
              </a:tr>
              <a:tr h="250552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start_Q</a:t>
                      </a:r>
                      <a:r>
                        <a:rPr lang="en-US" sz="9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/</a:t>
                      </a:r>
                      <a:r>
                        <a:rPr lang="en-US" sz="900" b="1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max_Q</a:t>
                      </a:r>
                      <a:endParaRPr lang="en-US" sz="900" b="1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starting value of Q, the order of the moving-average portion of the seasonal model &amp; </a:t>
                      </a: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max_Q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855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34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88"/>
          <p:cNvSpPr txBox="1">
            <a:spLocks noGrp="1"/>
          </p:cNvSpPr>
          <p:nvPr>
            <p:ph type="title"/>
          </p:nvPr>
        </p:nvSpPr>
        <p:spPr>
          <a:xfrm>
            <a:off x="0" y="-11284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Autoarima</a:t>
            </a:r>
            <a:endParaRPr dirty="0"/>
          </a:p>
        </p:txBody>
      </p:sp>
      <p:sp>
        <p:nvSpPr>
          <p:cNvPr id="3298" name="Google Shape;3298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18C2B0-7D2E-4D0E-8E98-23A3BF86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0" y="1002825"/>
            <a:ext cx="4153480" cy="362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0EE222-65DD-4B16-AB9B-7A32465689C5}"/>
              </a:ext>
            </a:extLst>
          </p:cNvPr>
          <p:cNvSpPr txBox="1"/>
          <p:nvPr/>
        </p:nvSpPr>
        <p:spPr>
          <a:xfrm>
            <a:off x="298026" y="690014"/>
            <a:ext cx="292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install the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1F974-53CE-4487-A869-638E914DB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26" y="1999228"/>
            <a:ext cx="4614212" cy="271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187DCC-8C20-48AE-8988-FE840A7F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311" y="1780574"/>
            <a:ext cx="3469663" cy="2353291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A790629-16AF-44DC-B9BB-CE5A49832F21}"/>
              </a:ext>
            </a:extLst>
          </p:cNvPr>
          <p:cNvSpPr/>
          <p:nvPr/>
        </p:nvSpPr>
        <p:spPr>
          <a:xfrm>
            <a:off x="5919894" y="997790"/>
            <a:ext cx="2926080" cy="328627"/>
          </a:xfrm>
          <a:prstGeom prst="wedgeRoundRectCallout">
            <a:avLst>
              <a:gd name="adj1" fmla="val -30693"/>
              <a:gd name="adj2" fmla="val 167008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Provides you the optimal model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AEF44-AEA3-4E82-AD6E-EEA9342D5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17" y="1567010"/>
            <a:ext cx="2333951" cy="2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5114"/>
      </p:ext>
    </p:extLst>
  </p:cSld>
  <p:clrMapOvr>
    <a:masterClrMapping/>
  </p:clrMapOvr>
</p:sld>
</file>

<file path=ppt/theme/theme1.xml><?xml version="1.0" encoding="utf-8"?>
<a:theme xmlns:a="http://schemas.openxmlformats.org/drawingml/2006/main" name="Numbered 1–5 (Green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1728</Words>
  <Application>Microsoft Office PowerPoint</Application>
  <PresentationFormat>On-screen Show (16:9)</PresentationFormat>
  <Paragraphs>162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-apple-system</vt:lpstr>
      <vt:lpstr>Arial</vt:lpstr>
      <vt:lpstr>Roboto</vt:lpstr>
      <vt:lpstr>Roboto Light</vt:lpstr>
      <vt:lpstr>Amatic SC</vt:lpstr>
      <vt:lpstr>Inconsolata</vt:lpstr>
      <vt:lpstr>Roboto Thin</vt:lpstr>
      <vt:lpstr>raleway</vt:lpstr>
      <vt:lpstr>Roboto Medium</vt:lpstr>
      <vt:lpstr>fell</vt:lpstr>
      <vt:lpstr>Wingdings</vt:lpstr>
      <vt:lpstr>Numbered 1–5 (Green)</vt:lpstr>
      <vt:lpstr>Simple Light</vt:lpstr>
      <vt:lpstr>Lesson 10.2</vt:lpstr>
      <vt:lpstr>05 Build Loan Approver - Steps in building ML Model</vt:lpstr>
      <vt:lpstr>Homework- Summary</vt:lpstr>
      <vt:lpstr>Homework -Time-Series Forecasting </vt:lpstr>
      <vt:lpstr>Underfitting - Resolution</vt:lpstr>
      <vt:lpstr>Homework –Volatility with GARCH </vt:lpstr>
      <vt:lpstr>Autoarima</vt:lpstr>
      <vt:lpstr>Autoarima - parameters</vt:lpstr>
      <vt:lpstr>Autoarima</vt:lpstr>
      <vt:lpstr>Combination of Models</vt:lpstr>
      <vt:lpstr>ARIMA-GARCH forecasting with Python</vt:lpstr>
      <vt:lpstr>APPENDIX</vt:lpstr>
      <vt:lpstr>Homework -Time-Series Forecasting </vt:lpstr>
      <vt:lpstr>Homework -Time-Series Forecasting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10.2</dc:title>
  <dc:creator>ABC ABC</dc:creator>
  <cp:lastModifiedBy>ABC ABC</cp:lastModifiedBy>
  <cp:revision>147</cp:revision>
  <dcterms:modified xsi:type="dcterms:W3CDTF">2021-10-02T14:36:38Z</dcterms:modified>
</cp:coreProperties>
</file>